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3" r:id="rId2"/>
    <p:sldId id="274" r:id="rId3"/>
    <p:sldId id="277" r:id="rId4"/>
    <p:sldId id="278" r:id="rId5"/>
    <p:sldId id="279" r:id="rId6"/>
    <p:sldId id="287" r:id="rId7"/>
    <p:sldId id="288" r:id="rId8"/>
    <p:sldId id="289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F1D38A-28F4-51ED-EAE4-8D41FB647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BD52C8-80BE-9868-0738-FD122F1940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9C32270-E84D-FBE7-1F0A-B08DB7B0C84B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50B7F9F-0F62-CC10-774A-F53DAEBE904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C92CC13-C9EF-9F45-3B0D-4AD4F474785E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296E3CF-6FDA-5604-9B8E-41BF871A5E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5749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182B335-16C8-1BA9-953E-B2A037052ABE}"/>
              </a:ext>
            </a:extLst>
          </p:cNvPr>
          <p:cNvSpPr/>
          <p:nvPr/>
        </p:nvSpPr>
        <p:spPr>
          <a:xfrm>
            <a:off x="4819830" y="2301106"/>
            <a:ext cx="3600000" cy="563947"/>
          </a:xfrm>
          <a:prstGeom prst="rect">
            <a:avLst/>
          </a:prstGeom>
          <a:solidFill>
            <a:srgbClr val="E940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8 bonbons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436920-4E0A-0F61-97EE-CF9E707FCA42}"/>
              </a:ext>
            </a:extLst>
          </p:cNvPr>
          <p:cNvSpPr/>
          <p:nvPr/>
        </p:nvSpPr>
        <p:spPr>
          <a:xfrm>
            <a:off x="4819830" y="2865053"/>
            <a:ext cx="1800000" cy="56394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5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DFB689-B708-292A-9FF2-880D30A16F5D}"/>
              </a:ext>
            </a:extLst>
          </p:cNvPr>
          <p:cNvSpPr/>
          <p:nvPr/>
        </p:nvSpPr>
        <p:spPr>
          <a:xfrm>
            <a:off x="6619830" y="2865052"/>
            <a:ext cx="1800000" cy="5639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reste ?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7DF5754-0B89-534E-0B15-D26C9E3AFF4F}"/>
              </a:ext>
            </a:extLst>
          </p:cNvPr>
          <p:cNvSpPr txBox="1"/>
          <p:nvPr/>
        </p:nvSpPr>
        <p:spPr>
          <a:xfrm>
            <a:off x="4777321" y="3595024"/>
            <a:ext cx="4859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5 + … = 8       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D60929E-A2E9-EBA8-3850-FB0F77C5EC96}"/>
              </a:ext>
            </a:extLst>
          </p:cNvPr>
          <p:cNvSpPr txBox="1"/>
          <p:nvPr/>
        </p:nvSpPr>
        <p:spPr>
          <a:xfrm>
            <a:off x="4724285" y="4557140"/>
            <a:ext cx="4859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8 – 5 = …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883FCB6-B24E-E2DA-6BC0-63126E303F11}"/>
              </a:ext>
            </a:extLst>
          </p:cNvPr>
          <p:cNvSpPr txBox="1"/>
          <p:nvPr/>
        </p:nvSpPr>
        <p:spPr>
          <a:xfrm>
            <a:off x="5681826" y="3577694"/>
            <a:ext cx="60022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BE1EDE-A4EA-05AC-73D6-3C09B7EB6E40}"/>
              </a:ext>
            </a:extLst>
          </p:cNvPr>
          <p:cNvSpPr txBox="1"/>
          <p:nvPr/>
        </p:nvSpPr>
        <p:spPr>
          <a:xfrm>
            <a:off x="6553919" y="4557139"/>
            <a:ext cx="60022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D017DA-308B-61A9-F72F-0D123EFEF0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423601"/>
            <a:ext cx="39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</a:rPr>
              <a:t>Il reste 3 bonbons.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3665E4-AC2B-7F61-72D5-E5D597717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4BDD608-B5E2-5FC5-FFCC-A2BE529C2C7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578" y="3397135"/>
            <a:ext cx="6284322" cy="418954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201878" y="1219200"/>
            <a:ext cx="7992887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Maman a acheté une boite de 10 œufs.</a:t>
            </a:r>
          </a:p>
          <a:p>
            <a:r>
              <a:rPr lang="fr-FR" sz="3200" dirty="0">
                <a:solidFill>
                  <a:schemeClr val="tx1"/>
                </a:solidFill>
              </a:rPr>
              <a:t>Elle utilise 4 œufs pour une omelette.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d’œufs reste-t-il dans la boite ? 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d’œufs restant.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DA2359-2266-3649-C774-D63345DFB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19F96078-709C-0A02-9AAA-9D714BE77CE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889" y="693717"/>
            <a:ext cx="4333010" cy="2888673"/>
          </a:xfrm>
          <a:prstGeom prst="rect">
            <a:avLst/>
          </a:prstGeom>
        </p:spPr>
      </p:pic>
      <p:sp>
        <p:nvSpPr>
          <p:cNvPr id="3" name="Signe de multiplication 2">
            <a:extLst>
              <a:ext uri="{FF2B5EF4-FFF2-40B4-BE49-F238E27FC236}">
                <a16:creationId xmlns:a16="http://schemas.microsoft.com/office/drawing/2014/main" id="{9527870A-B1F6-B56C-7C32-0E53AB8564A9}"/>
              </a:ext>
            </a:extLst>
          </p:cNvPr>
          <p:cNvSpPr/>
          <p:nvPr/>
        </p:nvSpPr>
        <p:spPr>
          <a:xfrm>
            <a:off x="5173684" y="1923802"/>
            <a:ext cx="482930" cy="383969"/>
          </a:xfrm>
          <a:prstGeom prst="mathMultiply">
            <a:avLst>
              <a:gd name="adj1" fmla="val 1218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F163B7B6-65B5-EE2B-9066-D8EF1738F192}"/>
              </a:ext>
            </a:extLst>
          </p:cNvPr>
          <p:cNvSpPr/>
          <p:nvPr/>
        </p:nvSpPr>
        <p:spPr>
          <a:xfrm>
            <a:off x="5596604" y="1953985"/>
            <a:ext cx="482930" cy="383969"/>
          </a:xfrm>
          <a:prstGeom prst="mathMultiply">
            <a:avLst>
              <a:gd name="adj1" fmla="val 1218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2F0FF6-7F55-D678-C4EC-97426B4E29FE}"/>
              </a:ext>
            </a:extLst>
          </p:cNvPr>
          <p:cNvSpPr/>
          <p:nvPr/>
        </p:nvSpPr>
        <p:spPr>
          <a:xfrm>
            <a:off x="5067479" y="2191987"/>
            <a:ext cx="482930" cy="383969"/>
          </a:xfrm>
          <a:prstGeom prst="mathMultiply">
            <a:avLst>
              <a:gd name="adj1" fmla="val 1218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2BD7CF4E-43E0-571C-6482-E59ED08CB485}"/>
              </a:ext>
            </a:extLst>
          </p:cNvPr>
          <p:cNvSpPr/>
          <p:nvPr/>
        </p:nvSpPr>
        <p:spPr>
          <a:xfrm>
            <a:off x="5596604" y="2191987"/>
            <a:ext cx="482930" cy="383969"/>
          </a:xfrm>
          <a:prstGeom prst="mathMultiply">
            <a:avLst>
              <a:gd name="adj1" fmla="val 1218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03DEDE-FDF4-1BBC-8FA4-C38B62941C99}"/>
              </a:ext>
            </a:extLst>
          </p:cNvPr>
          <p:cNvSpPr/>
          <p:nvPr/>
        </p:nvSpPr>
        <p:spPr>
          <a:xfrm>
            <a:off x="4783662" y="3678875"/>
            <a:ext cx="3600000" cy="563947"/>
          </a:xfrm>
          <a:prstGeom prst="rect">
            <a:avLst/>
          </a:prstGeom>
          <a:solidFill>
            <a:srgbClr val="E940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10 œufs (boite)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0028C1-5954-E247-4547-C2811DF9B262}"/>
              </a:ext>
            </a:extLst>
          </p:cNvPr>
          <p:cNvSpPr/>
          <p:nvPr/>
        </p:nvSpPr>
        <p:spPr>
          <a:xfrm>
            <a:off x="4783662" y="4242822"/>
            <a:ext cx="1800000" cy="56394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  <a:r>
              <a:rPr lang="fr-FR" sz="2400" dirty="0"/>
              <a:t>4 (maman)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AAE705-5923-2073-07DE-056B0A92643F}"/>
              </a:ext>
            </a:extLst>
          </p:cNvPr>
          <p:cNvSpPr/>
          <p:nvPr/>
        </p:nvSpPr>
        <p:spPr>
          <a:xfrm>
            <a:off x="6583662" y="4242821"/>
            <a:ext cx="1800000" cy="5639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reste ?</a:t>
            </a: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CDD789A-3BA6-C2FE-2DC1-4EDA90B52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626738A4-936A-E0FB-EFF1-6E33527FDB27}"/>
              </a:ext>
            </a:extLst>
          </p:cNvPr>
          <p:cNvSpPr txBox="1"/>
          <p:nvPr/>
        </p:nvSpPr>
        <p:spPr>
          <a:xfrm>
            <a:off x="4777321" y="3595024"/>
            <a:ext cx="4859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4 + … = 10       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ADA4F1-1D19-F9E4-C50C-C933D79FA370}"/>
              </a:ext>
            </a:extLst>
          </p:cNvPr>
          <p:cNvSpPr/>
          <p:nvPr/>
        </p:nvSpPr>
        <p:spPr>
          <a:xfrm>
            <a:off x="4724285" y="2135083"/>
            <a:ext cx="3600000" cy="563947"/>
          </a:xfrm>
          <a:prstGeom prst="rect">
            <a:avLst/>
          </a:prstGeom>
          <a:solidFill>
            <a:srgbClr val="E940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F64140-ACFE-9804-FC62-060701892369}"/>
              </a:ext>
            </a:extLst>
          </p:cNvPr>
          <p:cNvSpPr/>
          <p:nvPr/>
        </p:nvSpPr>
        <p:spPr>
          <a:xfrm>
            <a:off x="4724285" y="2699030"/>
            <a:ext cx="1800000" cy="56394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  <a:r>
              <a:rPr lang="fr-FR" sz="3200" dirty="0"/>
              <a:t>4 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803B60-850E-93E2-4635-4965A7C77AA4}"/>
              </a:ext>
            </a:extLst>
          </p:cNvPr>
          <p:cNvSpPr/>
          <p:nvPr/>
        </p:nvSpPr>
        <p:spPr>
          <a:xfrm>
            <a:off x="6524285" y="2699029"/>
            <a:ext cx="1800000" cy="5639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?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65753C5-1D03-42B6-8CF2-D304BF348C3F}"/>
              </a:ext>
            </a:extLst>
          </p:cNvPr>
          <p:cNvSpPr txBox="1"/>
          <p:nvPr/>
        </p:nvSpPr>
        <p:spPr>
          <a:xfrm>
            <a:off x="4724285" y="4557140"/>
            <a:ext cx="4859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10 – 4 = …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DDB46E5-3572-29FB-041C-CF517F932785}"/>
              </a:ext>
            </a:extLst>
          </p:cNvPr>
          <p:cNvSpPr txBox="1"/>
          <p:nvPr/>
        </p:nvSpPr>
        <p:spPr>
          <a:xfrm>
            <a:off x="5681826" y="3577694"/>
            <a:ext cx="60022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0250A40-C1E8-22FB-0D03-6CE06E56A72A}"/>
              </a:ext>
            </a:extLst>
          </p:cNvPr>
          <p:cNvSpPr txBox="1"/>
          <p:nvPr/>
        </p:nvSpPr>
        <p:spPr>
          <a:xfrm>
            <a:off x="6824063" y="4557140"/>
            <a:ext cx="60022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64088A-17FD-1684-068B-FEF134C7E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6" grpId="0" animBg="1"/>
      <p:bldP spid="8" grpId="0" animBg="1"/>
      <p:bldP spid="9" grpId="0" animBg="1"/>
      <p:bldP spid="16" grpId="0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370119" y="3378220"/>
            <a:ext cx="4409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</a:rPr>
              <a:t>Il reste 6 œufs.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91CF86-119E-110D-CD62-64BC77F9E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09190" y="1405678"/>
            <a:ext cx="7949417" cy="4520295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4000" dirty="0">
                <a:solidFill>
                  <a:schemeClr val="tx1"/>
                </a:solidFill>
              </a:rPr>
              <a:t>Je récolte 8 bonbons à Halloween. J’en mange 5 sur la route.</a:t>
            </a:r>
          </a:p>
          <a:p>
            <a:r>
              <a:rPr lang="fr-FR" sz="4000" b="1" dirty="0">
                <a:solidFill>
                  <a:schemeClr val="tx1"/>
                </a:solidFill>
              </a:rPr>
              <a:t>Combien de bonbons reste-t-il ? </a:t>
            </a:r>
            <a:endParaRPr lang="fr-FR" sz="32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8C215D3-3587-CE84-F14A-7E1E495388B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408" y="5271687"/>
            <a:ext cx="1387867" cy="7112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9168123-EE2F-E83A-4026-5DFFFC97C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27" y="5699227"/>
            <a:ext cx="1387867" cy="71128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A35EF77-C0C8-F36F-ACCF-B87B53456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359" y="5534397"/>
            <a:ext cx="1387867" cy="71128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EB91051-277D-0AC7-2D50-9093CA12AB7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138" y="5783406"/>
            <a:ext cx="1387867" cy="71128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9E5AB24-A8D9-1671-0030-47A9E8BEF74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409" y="6090804"/>
            <a:ext cx="1387867" cy="71128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0E0D897-0566-AAB8-0B57-A6D7224466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449" y="6039963"/>
            <a:ext cx="1387867" cy="71128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BBA54A7-C41D-B754-8125-113B1218EBC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272" y="5214692"/>
            <a:ext cx="1387867" cy="711282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DE726A-ED2E-6945-F0DD-BC397F941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bonbons restant.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17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88C23B-436E-83AD-CF6C-D877E9272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45337CD-EB96-EE32-35A3-C7AE12C88C46}"/>
              </a:ext>
            </a:extLst>
          </p:cNvPr>
          <p:cNvSpPr/>
          <p:nvPr/>
        </p:nvSpPr>
        <p:spPr>
          <a:xfrm>
            <a:off x="4736160" y="2693223"/>
            <a:ext cx="3600000" cy="563947"/>
          </a:xfrm>
          <a:prstGeom prst="rect">
            <a:avLst/>
          </a:prstGeom>
          <a:solidFill>
            <a:srgbClr val="E940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8 bonbons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1D8454-EF80-CABF-5ABB-FB2E36CA640E}"/>
              </a:ext>
            </a:extLst>
          </p:cNvPr>
          <p:cNvSpPr/>
          <p:nvPr/>
        </p:nvSpPr>
        <p:spPr>
          <a:xfrm>
            <a:off x="4736160" y="3257170"/>
            <a:ext cx="1800000" cy="56394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5</a:t>
            </a:r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21798C-4FEE-D021-17B1-752933B597E5}"/>
              </a:ext>
            </a:extLst>
          </p:cNvPr>
          <p:cNvSpPr/>
          <p:nvPr/>
        </p:nvSpPr>
        <p:spPr>
          <a:xfrm>
            <a:off x="6536160" y="3257169"/>
            <a:ext cx="1800000" cy="5639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reste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C8C345-057F-CF51-3463-98D9F428D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160</Words>
  <Application>Microsoft Office PowerPoint</Application>
  <PresentationFormat>Affichage à l'écran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 :</vt:lpstr>
      <vt:lpstr>Étape 1</vt:lpstr>
      <vt:lpstr>Étape 2</vt:lpstr>
      <vt:lpstr>Étape 3</vt:lpstr>
      <vt:lpstr>Étape 4</vt:lpstr>
      <vt:lpstr>Lisons le problème :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84</cp:revision>
  <dcterms:created xsi:type="dcterms:W3CDTF">2023-02-07T14:55:57Z</dcterms:created>
  <dcterms:modified xsi:type="dcterms:W3CDTF">2025-09-16T12:04:12Z</dcterms:modified>
</cp:coreProperties>
</file>